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5" r:id="rId2"/>
    <p:sldMasterId id="2147483690" r:id="rId3"/>
    <p:sldMasterId id="2147483705" r:id="rId4"/>
    <p:sldMasterId id="2147483720" r:id="rId5"/>
  </p:sldMasterIdLst>
  <p:notesMasterIdLst>
    <p:notesMasterId r:id="rId28"/>
  </p:notesMasterIdLst>
  <p:sldIdLst>
    <p:sldId id="290" r:id="rId6"/>
    <p:sldId id="284" r:id="rId7"/>
    <p:sldId id="260" r:id="rId8"/>
    <p:sldId id="268" r:id="rId9"/>
    <p:sldId id="269" r:id="rId10"/>
    <p:sldId id="257" r:id="rId11"/>
    <p:sldId id="258" r:id="rId12"/>
    <p:sldId id="270" r:id="rId13"/>
    <p:sldId id="271" r:id="rId14"/>
    <p:sldId id="272" r:id="rId15"/>
    <p:sldId id="259" r:id="rId16"/>
    <p:sldId id="283" r:id="rId17"/>
    <p:sldId id="261" r:id="rId18"/>
    <p:sldId id="285" r:id="rId19"/>
    <p:sldId id="286" r:id="rId20"/>
    <p:sldId id="288" r:id="rId21"/>
    <p:sldId id="262" r:id="rId22"/>
    <p:sldId id="263" r:id="rId23"/>
    <p:sldId id="281" r:id="rId24"/>
    <p:sldId id="264" r:id="rId25"/>
    <p:sldId id="265" r:id="rId26"/>
    <p:sldId id="289" r:id="rId2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A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93" autoAdjust="0"/>
    <p:restoredTop sz="86462" autoAdjust="0"/>
  </p:normalViewPr>
  <p:slideViewPr>
    <p:cSldViewPr>
      <p:cViewPr>
        <p:scale>
          <a:sx n="120" d="100"/>
          <a:sy n="120" d="100"/>
        </p:scale>
        <p:origin x="-2244" y="-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64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67CB29-C227-477C-B561-D22B321CC4B5}" type="datetimeFigureOut">
              <a:rPr lang="it-IT" smtClean="0"/>
              <a:pPr/>
              <a:t>12/10/2012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785F55-20A7-46F9-869F-77274B869B27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6055F8-1D02-4417-9241-55C834FD9970}" type="datetimeFigureOut">
              <a:rPr lang="it-IT" smtClean="0"/>
              <a:pPr/>
              <a:t>12/10/2012</a:t>
            </a:fld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6055F8-1D02-4417-9241-55C834FD9970}" type="datetimeFigureOut">
              <a:rPr lang="it-IT" smtClean="0"/>
              <a:pPr/>
              <a:t>12/10/2012</a:t>
            </a:fld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6055F8-1D02-4417-9241-55C834FD9970}" type="datetimeFigureOut">
              <a:rPr lang="it-IT" smtClean="0"/>
              <a:pPr/>
              <a:t>12/10/2012</a:t>
            </a:fld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6055F8-1D02-4417-9241-55C834FD9970}" type="datetimeFigureOut">
              <a:rPr lang="it-IT" smtClean="0"/>
              <a:pPr/>
              <a:t>12/10/2012</a:t>
            </a:fld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6055F8-1D02-4417-9241-55C834FD9970}" type="datetimeFigureOut">
              <a:rPr lang="it-IT" smtClean="0"/>
              <a:pPr/>
              <a:t>12/10/2012</a:t>
            </a:fld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6055F8-1D02-4417-9241-55C834FD9970}" type="datetimeFigureOut">
              <a:rPr lang="it-IT" smtClean="0"/>
              <a:pPr/>
              <a:t>12/10/2012</a:t>
            </a:fld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6055F8-1D02-4417-9241-55C834FD9970}" type="datetimeFigureOut">
              <a:rPr lang="it-IT" smtClean="0"/>
              <a:pPr/>
              <a:t>12/10/2012</a:t>
            </a:fld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6055F8-1D02-4417-9241-55C834FD9970}" type="datetimeFigureOut">
              <a:rPr lang="it-IT" smtClean="0"/>
              <a:pPr/>
              <a:t>12/10/2012</a:t>
            </a:fld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it-IT" noProof="0" smtClean="0"/>
              <a:t>Fare clic sull'icona per inserire un'immagine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6055F8-1D02-4417-9241-55C834FD9970}" type="datetimeFigureOut">
              <a:rPr lang="it-IT" smtClean="0"/>
              <a:pPr/>
              <a:t>12/10/2012</a:t>
            </a:fld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6055F8-1D02-4417-9241-55C834FD9970}" type="datetimeFigureOut">
              <a:rPr lang="it-IT" smtClean="0"/>
              <a:pPr/>
              <a:t>12/10/2012</a:t>
            </a:fld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6055F8-1D02-4417-9241-55C834FD9970}" type="datetimeFigureOut">
              <a:rPr lang="it-IT" smtClean="0"/>
              <a:pPr/>
              <a:t>12/10/2012</a:t>
            </a:fld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6055F8-1D02-4417-9241-55C834FD9970}" type="datetimeFigureOut">
              <a:rPr lang="it-IT" smtClean="0"/>
              <a:pPr/>
              <a:t>12/10/2012</a:t>
            </a:fld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olo, contenu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6055F8-1D02-4417-9241-55C834FD9970}" type="datetimeFigureOut">
              <a:rPr lang="it-IT" smtClean="0"/>
              <a:pPr/>
              <a:t>12/10/2012</a:t>
            </a:fld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6055F8-1D02-4417-9241-55C834FD9970}" type="datetimeFigureOut">
              <a:rPr lang="it-IT" smtClean="0"/>
              <a:pPr/>
              <a:t>12/10/2012</a:t>
            </a:fld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3DC5D0-F835-4C95-9E4F-C7DE8B5473B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97BFD-0824-445B-9D10-9343C301DA4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5516C2-2776-40D9-8B01-4C5DCB0F765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4644E-6E18-44D5-8E34-1AB898FAB22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080C5A-0C80-46D2-AAED-A3D8252E7A48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EA131C-3C50-4DDF-954B-45D8426C036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0E6950-0540-4729-95E7-EFC00DA47EF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FE5129-957A-4563-B126-9889FDB46BB2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2992D9-4365-4E6E-A3D9-B0ECDA9100F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524710-B6D0-4AD2-A5BC-E0F3D47B518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F7A71F-8235-4080-81C5-18B9462CECDA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5296CC-8361-4F76-A883-F3D52F14761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olo, contenu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48B918-53E0-498A-92DD-E0C093AF231A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F81C9-4508-459B-9343-06D2063D9C58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112C5-0C92-41E4-B3AF-240990C3CB90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7C2EA7-ECFD-4E5C-806F-6452A5D44D69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3C4A66-7A89-4E48-A691-DAE6DAA2B072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BDA7DF-2432-46D5-9B73-AF3A14C01AC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690572-4E98-4919-BB2E-50301451A7E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C2B20B-F5BE-4934-9B2E-4B1DEE61EF9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9FF5CD-7844-41C3-9F8F-D03EAF5BE27A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9B4CBD-9C54-4BF7-82DA-9C5C325241F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79CA2-C97A-4D15-AA18-9318E2CB41D9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A68374-BAC2-4D41-8B31-DB20352E0E5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29FBA9-41BB-456F-8927-909D4A20C61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F9DE0-982F-4741-97DB-74DB22E64BF6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olo, contenu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EFEB6D-5DFD-47AF-8E1E-C9270DAFA812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801EBC-BD44-4F1A-B92B-B916A20E821A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AD7DC-719D-4773-BB72-9C468FD4D18F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769766-5317-4D1E-9D2B-D6DA4D387222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CC71D5-AB0C-4394-A5D8-5122D59794C8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12B6EC-E066-4EF4-9839-4971258FA4E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622A3D-B8B6-42DF-8F17-0921E86DFEE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C7145A-DE53-4D2D-B523-58107079130A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12E81D-72EC-4A3A-92D4-C82251F7B7D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03C6C-3CBA-47E0-803B-28D7E5E36183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961819-10CA-46FA-8B08-EBF979EA8C68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175980-B65A-4E2D-BF7F-C72E7FA63F12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0E5AD-4675-42E0-BFA1-5FAADEB85869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866876-91B8-43C4-8230-3AB11BDA25A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olo, contenu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9F9DB5-845D-4641-8D2F-BD615265D14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C12A89-8E91-40A8-B6D0-F949CF87ABD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AD7DC-719D-4773-BB72-9C468FD4D18F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769766-5317-4D1E-9D2B-D6DA4D387222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CC71D5-AB0C-4394-A5D8-5122D59794C8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12B6EC-E066-4EF4-9839-4971258FA4E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622A3D-B8B6-42DF-8F17-0921E86DFEE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C7145A-DE53-4D2D-B523-58107079130A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12E81D-72EC-4A3A-92D4-C82251F7B7D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03C6C-3CBA-47E0-803B-28D7E5E36183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961819-10CA-46FA-8B08-EBF979EA8C68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175980-B65A-4E2D-BF7F-C72E7FA63F12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0E5AD-4675-42E0-BFA1-5FAADEB85869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866876-91B8-43C4-8230-3AB11BDA25A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olo, contenu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9F9DB5-845D-4641-8D2F-BD615265D14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C12A89-8E91-40A8-B6D0-F949CF87ABD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slideLayout" Target="../slideLayouts/slideLayout55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4.xml"/><Relationship Id="rId2" Type="http://schemas.openxmlformats.org/officeDocument/2006/relationships/slideLayout" Target="../slideLayouts/slideLayout44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Relationship Id="rId14" Type="http://schemas.openxmlformats.org/officeDocument/2006/relationships/slideLayout" Target="../slideLayouts/slideLayout5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slideLayout" Target="../slideLayouts/slideLayout69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8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theme" Target="../theme/theme5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slideLayout" Target="../slideLayouts/slideLayout7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4B6055F8-1D02-4417-9241-55C834FD9970}" type="datetimeFigureOut">
              <a:rPr lang="it-IT" smtClean="0"/>
              <a:pPr/>
              <a:t>12/10/2012</a:t>
            </a:fld>
            <a:endParaRPr lang="it-IT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endParaRPr lang="it-IT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051DF8B-6727-4A23-9A71-D70191A12862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F92638-D0FD-4A77-95DF-7AAEB8DA57F9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BBEF7A-5249-4ACF-BA88-76DCDEA49188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 dello schema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BBEF7A-5249-4ACF-BA88-76DCDEA49188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 txBox="1">
            <a:spLocks noChangeArrowheads="1"/>
          </p:cNvSpPr>
          <p:nvPr/>
        </p:nvSpPr>
        <p:spPr bwMode="auto">
          <a:xfrm>
            <a:off x="323528" y="2492896"/>
            <a:ext cx="8415213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4000" b="1" dirty="0" smtClean="0">
                <a:solidFill>
                  <a:srgbClr val="FFC000"/>
                </a:solidFill>
                <a:latin typeface="Verdana" pitchFamily="34" charset="0"/>
              </a:rPr>
              <a:t>Evaluating health outcomes: the experience of a national evaluation </a:t>
            </a:r>
            <a:r>
              <a:rPr lang="en-US" sz="4000" b="1" dirty="0" err="1" smtClean="0">
                <a:solidFill>
                  <a:srgbClr val="FFC000"/>
                </a:solidFill>
                <a:latin typeface="Verdana" pitchFamily="34" charset="0"/>
              </a:rPr>
              <a:t>programme</a:t>
            </a:r>
            <a:endParaRPr lang="it-IT" sz="2400" b="1" dirty="0" smtClean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7172" name="Rectangle 3"/>
          <p:cNvSpPr txBox="1">
            <a:spLocks noChangeArrowheads="1"/>
          </p:cNvSpPr>
          <p:nvPr/>
        </p:nvSpPr>
        <p:spPr bwMode="auto">
          <a:xfrm>
            <a:off x="549275" y="5373216"/>
            <a:ext cx="8001000" cy="1276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400" b="1" dirty="0" smtClean="0">
                <a:solidFill>
                  <a:srgbClr val="FFFFFF"/>
                </a:solidFill>
                <a:latin typeface="Verdana" pitchFamily="34" charset="0"/>
              </a:rPr>
              <a:t>Luigi </a:t>
            </a:r>
            <a:r>
              <a:rPr lang="it-IT" sz="2400" b="1" dirty="0" err="1" smtClean="0">
                <a:solidFill>
                  <a:srgbClr val="FFFFFF"/>
                </a:solidFill>
                <a:latin typeface="Verdana" pitchFamily="34" charset="0"/>
              </a:rPr>
              <a:t>Pinnarelli</a:t>
            </a:r>
            <a:endParaRPr lang="it-IT" sz="2400" b="1" dirty="0" smtClean="0">
              <a:solidFill>
                <a:srgbClr val="FFFFFF"/>
              </a:solidFill>
              <a:latin typeface="Verdana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400" dirty="0" err="1" smtClean="0">
                <a:solidFill>
                  <a:srgbClr val="FFFFFF"/>
                </a:solidFill>
                <a:latin typeface="Verdana" pitchFamily="34" charset="0"/>
              </a:rPr>
              <a:t>Rome</a:t>
            </a:r>
            <a:r>
              <a:rPr lang="it-IT" sz="2400" dirty="0" smtClean="0">
                <a:solidFill>
                  <a:srgbClr val="FFFFFF"/>
                </a:solidFill>
                <a:latin typeface="Verdana" pitchFamily="34" charset="0"/>
              </a:rPr>
              <a:t>, 15-16/10/2012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1811" t="15133" r="12992" b="10335"/>
          <a:stretch>
            <a:fillRect/>
          </a:stretch>
        </p:blipFill>
        <p:spPr bwMode="auto">
          <a:xfrm rot="20666606">
            <a:off x="717572" y="1063930"/>
            <a:ext cx="3702569" cy="2907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12402" t="16978" r="13287" b="4060"/>
          <a:stretch>
            <a:fillRect/>
          </a:stretch>
        </p:blipFill>
        <p:spPr bwMode="auto">
          <a:xfrm rot="426930">
            <a:off x="4617948" y="849042"/>
            <a:ext cx="3892754" cy="3309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 l="11516" t="4060" r="12106" b="2215"/>
          <a:stretch>
            <a:fillRect/>
          </a:stretch>
        </p:blipFill>
        <p:spPr bwMode="auto">
          <a:xfrm>
            <a:off x="2792045" y="2730983"/>
            <a:ext cx="3572523" cy="3507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sp>
        <p:nvSpPr>
          <p:cNvPr id="8" name="CasellaDiTesto 7"/>
          <p:cNvSpPr txBox="1"/>
          <p:nvPr/>
        </p:nvSpPr>
        <p:spPr>
          <a:xfrm>
            <a:off x="1619672" y="116632"/>
            <a:ext cx="7164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C000"/>
                </a:solidFill>
              </a:rPr>
              <a:t>International evaluation </a:t>
            </a:r>
            <a:r>
              <a:rPr lang="en-GB" sz="3200" dirty="0" smtClean="0">
                <a:solidFill>
                  <a:srgbClr val="FFC000"/>
                </a:solidFill>
              </a:rPr>
              <a:t>programs</a:t>
            </a:r>
            <a:endParaRPr lang="en-GB" sz="32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t="7699" r="20669" b="8749"/>
          <a:stretch>
            <a:fillRect/>
          </a:stretch>
        </p:blipFill>
        <p:spPr bwMode="auto">
          <a:xfrm>
            <a:off x="3275856" y="1124743"/>
            <a:ext cx="5713076" cy="3384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11513" t="7201" r="12888" b="4916"/>
          <a:stretch>
            <a:fillRect/>
          </a:stretch>
        </p:blipFill>
        <p:spPr bwMode="auto">
          <a:xfrm>
            <a:off x="251520" y="2636912"/>
            <a:ext cx="4824536" cy="350529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7" name="Rettangolo 6"/>
          <p:cNvSpPr/>
          <p:nvPr/>
        </p:nvSpPr>
        <p:spPr>
          <a:xfrm>
            <a:off x="1691680" y="116632"/>
            <a:ext cx="61336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solidFill>
                  <a:srgbClr val="FFC000"/>
                </a:solidFill>
              </a:rPr>
              <a:t>Outcome research </a:t>
            </a:r>
            <a:r>
              <a:rPr lang="en-GB" sz="3200" dirty="0" smtClean="0">
                <a:solidFill>
                  <a:srgbClr val="FFC000"/>
                </a:solidFill>
              </a:rPr>
              <a:t>programs </a:t>
            </a:r>
            <a:r>
              <a:rPr lang="en-GB" sz="3200" dirty="0" smtClean="0">
                <a:solidFill>
                  <a:srgbClr val="FFC000"/>
                </a:solidFill>
              </a:rPr>
              <a:t>in Italy</a:t>
            </a:r>
            <a:endParaRPr lang="it-IT" sz="32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3568" y="0"/>
            <a:ext cx="7772400" cy="1143000"/>
          </a:xfrm>
        </p:spPr>
        <p:txBody>
          <a:bodyPr/>
          <a:lstStyle/>
          <a:p>
            <a:r>
              <a:rPr lang="en-GB" dirty="0" smtClean="0"/>
              <a:t>National Evaluation Program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22638" t="9799" r="23228" b="3150"/>
          <a:stretch>
            <a:fillRect/>
          </a:stretch>
        </p:blipFill>
        <p:spPr bwMode="auto">
          <a:xfrm>
            <a:off x="1835696" y="1052736"/>
            <a:ext cx="5760640" cy="521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1143000"/>
          </a:xfrm>
        </p:spPr>
        <p:txBody>
          <a:bodyPr>
            <a:noAutofit/>
          </a:bodyPr>
          <a:lstStyle/>
          <a:p>
            <a:r>
              <a:rPr lang="it-IT" dirty="0" err="1" smtClean="0"/>
              <a:t>Methods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Eighty-eight indicators </a:t>
            </a:r>
          </a:p>
          <a:p>
            <a:pPr lvl="1"/>
            <a:r>
              <a:rPr lang="en-US" dirty="0" smtClean="0"/>
              <a:t>Outcome indicators</a:t>
            </a:r>
          </a:p>
          <a:p>
            <a:pPr lvl="1"/>
            <a:r>
              <a:rPr lang="en-US" dirty="0" smtClean="0"/>
              <a:t>Process indicators</a:t>
            </a:r>
          </a:p>
          <a:p>
            <a:pPr lvl="1"/>
            <a:r>
              <a:rPr lang="en-US" dirty="0" smtClean="0"/>
              <a:t>Volume indicators</a:t>
            </a:r>
            <a:endParaRPr lang="it-IT" dirty="0" smtClean="0"/>
          </a:p>
          <a:p>
            <a:endParaRPr lang="en-US" dirty="0" smtClean="0"/>
          </a:p>
          <a:p>
            <a:r>
              <a:rPr lang="en-US" dirty="0" smtClean="0">
                <a:solidFill>
                  <a:srgbClr val="FFFF00"/>
                </a:solidFill>
              </a:rPr>
              <a:t>Clinical areas:</a:t>
            </a:r>
          </a:p>
          <a:p>
            <a:pPr lvl="1"/>
            <a:r>
              <a:rPr lang="en-US" dirty="0" smtClean="0"/>
              <a:t>Cardiology</a:t>
            </a:r>
          </a:p>
          <a:p>
            <a:pPr lvl="1"/>
            <a:r>
              <a:rPr lang="en-GB" dirty="0" smtClean="0"/>
              <a:t>Obstetrics</a:t>
            </a:r>
          </a:p>
          <a:p>
            <a:pPr lvl="1"/>
            <a:r>
              <a:rPr lang="en-GB" dirty="0" err="1" smtClean="0"/>
              <a:t>Pneumology</a:t>
            </a:r>
            <a:endParaRPr lang="en-GB" dirty="0" smtClean="0"/>
          </a:p>
          <a:p>
            <a:pPr lvl="1"/>
            <a:r>
              <a:rPr lang="en-GB" dirty="0" smtClean="0"/>
              <a:t>Neurology</a:t>
            </a:r>
          </a:p>
          <a:p>
            <a:pPr lvl="1"/>
            <a:r>
              <a:rPr lang="it-IT" dirty="0" err="1" smtClean="0"/>
              <a:t>Surgery</a:t>
            </a:r>
            <a:endParaRPr lang="en-US" dirty="0" smtClean="0"/>
          </a:p>
          <a:p>
            <a:endParaRPr lang="en-US" dirty="0" smtClean="0"/>
          </a:p>
          <a:p>
            <a:endParaRPr lang="it-IT" dirty="0"/>
          </a:p>
        </p:txBody>
      </p:sp>
      <p:sp>
        <p:nvSpPr>
          <p:cNvPr id="4" name="Rettangolo 3"/>
          <p:cNvSpPr/>
          <p:nvPr/>
        </p:nvSpPr>
        <p:spPr>
          <a:xfrm>
            <a:off x="4211960" y="2204864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•"/>
            </a:pPr>
            <a:r>
              <a:rPr lang="en-US" sz="2700" dirty="0" smtClean="0">
                <a:solidFill>
                  <a:srgbClr val="FFFF00"/>
                </a:solidFill>
              </a:rPr>
              <a:t>Sources of data:</a:t>
            </a:r>
          </a:p>
          <a:p>
            <a:r>
              <a:rPr lang="en-US" sz="2400" dirty="0" smtClean="0"/>
              <a:t>- Health Information System (HIS) </a:t>
            </a:r>
          </a:p>
          <a:p>
            <a:r>
              <a:rPr lang="en-US" sz="2400" dirty="0" smtClean="0"/>
              <a:t>- Tax record. 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pPr marL="342900" indent="-34290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har char="•"/>
            </a:pPr>
            <a:r>
              <a:rPr lang="en-US" sz="2700" dirty="0" smtClean="0">
                <a:solidFill>
                  <a:srgbClr val="FFFF00"/>
                </a:solidFill>
              </a:rPr>
              <a:t>Statistical methodology:</a:t>
            </a:r>
          </a:p>
          <a:p>
            <a:r>
              <a:rPr lang="en-US" sz="2400" dirty="0" smtClean="0"/>
              <a:t>- record linkage procedures </a:t>
            </a:r>
          </a:p>
          <a:p>
            <a:r>
              <a:rPr lang="en-US" sz="2400" dirty="0" smtClean="0"/>
              <a:t>- risk adjustment techniques.</a:t>
            </a:r>
            <a:endParaRPr lang="it-IT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908720"/>
          </a:xfrm>
        </p:spPr>
        <p:txBody>
          <a:bodyPr/>
          <a:lstStyle/>
          <a:p>
            <a:r>
              <a:rPr lang="it-IT" dirty="0" err="1" smtClean="0"/>
              <a:t>Results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5536" y="1628800"/>
            <a:ext cx="8136904" cy="41148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Large heterogeneity among Italian regions and among hospitals.</a:t>
            </a:r>
          </a:p>
          <a:p>
            <a:pPr lvl="1"/>
            <a:r>
              <a:rPr lang="en-US" dirty="0" smtClean="0"/>
              <a:t>Mortality</a:t>
            </a:r>
          </a:p>
          <a:p>
            <a:pPr lvl="1"/>
            <a:r>
              <a:rPr lang="en-US" dirty="0" smtClean="0"/>
              <a:t>Length of stay</a:t>
            </a:r>
          </a:p>
          <a:p>
            <a:pPr lvl="1"/>
            <a:r>
              <a:rPr lang="en-US" dirty="0" smtClean="0"/>
              <a:t>Complications </a:t>
            </a:r>
          </a:p>
          <a:p>
            <a:pPr lvl="1"/>
            <a:r>
              <a:rPr lang="en-US" dirty="0" smtClean="0"/>
              <a:t>Hospital readmissions</a:t>
            </a:r>
            <a:endParaRPr lang="it-IT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93304" y="-90264"/>
            <a:ext cx="8350696" cy="1143000"/>
          </a:xfrm>
        </p:spPr>
        <p:txBody>
          <a:bodyPr>
            <a:noAutofit/>
          </a:bodyPr>
          <a:lstStyle/>
          <a:p>
            <a:r>
              <a:rPr lang="en-GB" sz="3200" dirty="0" smtClean="0"/>
              <a:t>Acute Myocardial Infarction: 30 days mortality</a:t>
            </a:r>
            <a:br>
              <a:rPr lang="en-GB" sz="3200" dirty="0" smtClean="0"/>
            </a:br>
            <a:r>
              <a:rPr lang="en-GB" sz="3200" dirty="0" smtClean="0"/>
              <a:t>Italy 2011</a:t>
            </a:r>
            <a:endParaRPr lang="en-GB" sz="3200" dirty="0"/>
          </a:p>
        </p:txBody>
      </p:sp>
      <p:sp>
        <p:nvSpPr>
          <p:cNvPr id="4098" name="AutoShape 2" descr="http://www.epidemiologia.lazio.it/pne11_new/getchart.php?img=chart1&amp;id=b06965bfa2c328786f6a8234c861783d5072810aae388&amp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4100" name="AutoShape 4" descr="http://www.epidemiologia.lazio.it/pne11_new/getchart.php?img=chart1&amp;id=b06965bfa2c328786f6a8234c861783d5072810aae388&amp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/>
          <a:srcRect t="5669"/>
          <a:stretch>
            <a:fillRect/>
          </a:stretch>
        </p:blipFill>
        <p:spPr bwMode="auto">
          <a:xfrm>
            <a:off x="395536" y="1324128"/>
            <a:ext cx="8413373" cy="4409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sellaDiTesto 5"/>
          <p:cNvSpPr txBox="1"/>
          <p:nvPr/>
        </p:nvSpPr>
        <p:spPr>
          <a:xfrm>
            <a:off x="1266456" y="1464312"/>
            <a:ext cx="1152128" cy="246221"/>
          </a:xfrm>
          <a:prstGeom prst="rect">
            <a:avLst/>
          </a:prstGeom>
          <a:solidFill>
            <a:schemeClr val="tx1"/>
          </a:solidFill>
          <a:ln w="15875"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en-US" sz="1000" b="1" dirty="0" smtClean="0">
                <a:solidFill>
                  <a:schemeClr val="bg2"/>
                </a:solidFill>
              </a:rPr>
              <a:t>National mean</a:t>
            </a:r>
            <a:endParaRPr lang="en-US" sz="1000" b="1" dirty="0">
              <a:solidFill>
                <a:schemeClr val="bg2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2809688" y="1471136"/>
            <a:ext cx="560856" cy="246221"/>
          </a:xfrm>
          <a:prstGeom prst="rect">
            <a:avLst/>
          </a:prstGeom>
          <a:solidFill>
            <a:schemeClr val="tx1"/>
          </a:solidFill>
          <a:ln w="15875"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en-US" sz="1000" b="1" dirty="0" smtClean="0">
                <a:solidFill>
                  <a:schemeClr val="bg2"/>
                </a:solidFill>
              </a:rPr>
              <a:t>95% CI</a:t>
            </a:r>
            <a:endParaRPr lang="en-US" sz="1000" b="1" dirty="0">
              <a:solidFill>
                <a:schemeClr val="bg2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3707904" y="1464312"/>
            <a:ext cx="776880" cy="246221"/>
          </a:xfrm>
          <a:prstGeom prst="rect">
            <a:avLst/>
          </a:prstGeom>
          <a:solidFill>
            <a:schemeClr val="tx1"/>
          </a:solidFill>
          <a:ln w="15875"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en-US" sz="1000" b="1" dirty="0" err="1" smtClean="0">
                <a:solidFill>
                  <a:schemeClr val="bg2"/>
                </a:solidFill>
              </a:rPr>
              <a:t>Adj</a:t>
            </a:r>
            <a:r>
              <a:rPr lang="en-US" sz="1000" b="1" dirty="0" smtClean="0">
                <a:solidFill>
                  <a:schemeClr val="bg2"/>
                </a:solidFill>
              </a:rPr>
              <a:t> Rate</a:t>
            </a:r>
            <a:endParaRPr lang="en-US" sz="1000" b="1" dirty="0">
              <a:solidFill>
                <a:schemeClr val="bg2"/>
              </a:solidFill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4067944" y="5271011"/>
            <a:ext cx="1152128" cy="246221"/>
          </a:xfrm>
          <a:prstGeom prst="rect">
            <a:avLst/>
          </a:prstGeom>
          <a:solidFill>
            <a:schemeClr val="tx1"/>
          </a:solidFill>
          <a:ln w="15875"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2"/>
                </a:solidFill>
              </a:rPr>
              <a:t>Hospitals</a:t>
            </a:r>
            <a:endParaRPr lang="en-US" sz="1000" b="1" dirty="0">
              <a:solidFill>
                <a:schemeClr val="bg2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 rot="16200000">
            <a:off x="-777496" y="3305890"/>
            <a:ext cx="2880320" cy="246221"/>
          </a:xfrm>
          <a:prstGeom prst="rect">
            <a:avLst/>
          </a:prstGeom>
          <a:solidFill>
            <a:schemeClr val="tx1"/>
          </a:solidFill>
          <a:ln w="15875"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2"/>
                </a:solidFill>
              </a:rPr>
              <a:t>Adjusted Rate x 100</a:t>
            </a:r>
            <a:endParaRPr lang="en-US" sz="1000" b="1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55576" y="-99392"/>
            <a:ext cx="7772400" cy="1143000"/>
          </a:xfrm>
        </p:spPr>
        <p:txBody>
          <a:bodyPr>
            <a:noAutofit/>
          </a:bodyPr>
          <a:lstStyle/>
          <a:p>
            <a:r>
              <a:rPr lang="it-IT" sz="3200" dirty="0" err="1" smtClean="0"/>
              <a:t>Volumes</a:t>
            </a:r>
            <a:r>
              <a:rPr lang="it-IT" sz="3200" dirty="0" smtClean="0"/>
              <a:t> </a:t>
            </a:r>
            <a:r>
              <a:rPr lang="it-IT" sz="3200" dirty="0" err="1" smtClean="0"/>
              <a:t>of</a:t>
            </a:r>
            <a:r>
              <a:rPr lang="it-IT" sz="3200" dirty="0" smtClean="0"/>
              <a:t> PCI </a:t>
            </a:r>
            <a:r>
              <a:rPr lang="it-IT" sz="3200" dirty="0" err="1" smtClean="0"/>
              <a:t>Interventions</a:t>
            </a:r>
            <a:r>
              <a:rPr lang="it-IT" sz="3200" dirty="0" smtClean="0"/>
              <a:t/>
            </a:r>
            <a:br>
              <a:rPr lang="it-IT" sz="3200" dirty="0" smtClean="0"/>
            </a:br>
            <a:r>
              <a:rPr lang="it-IT" sz="3200" dirty="0" smtClean="0"/>
              <a:t>Italy 2011</a:t>
            </a:r>
            <a:endParaRPr lang="it-IT" sz="3200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 t="5512"/>
          <a:stretch>
            <a:fillRect/>
          </a:stretch>
        </p:blipFill>
        <p:spPr bwMode="auto">
          <a:xfrm>
            <a:off x="107504" y="1340768"/>
            <a:ext cx="8842530" cy="4456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sellaDiTesto 3"/>
          <p:cNvSpPr txBox="1"/>
          <p:nvPr/>
        </p:nvSpPr>
        <p:spPr>
          <a:xfrm rot="16200000">
            <a:off x="-273440" y="3226187"/>
            <a:ext cx="1152128" cy="261610"/>
          </a:xfrm>
          <a:prstGeom prst="rect">
            <a:avLst/>
          </a:prstGeom>
          <a:solidFill>
            <a:schemeClr val="tx1"/>
          </a:solidFill>
          <a:ln w="158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smtClean="0">
                <a:solidFill>
                  <a:schemeClr val="bg2"/>
                </a:solidFill>
              </a:rPr>
              <a:t>Hospitals</a:t>
            </a:r>
            <a:endParaRPr lang="en-US" sz="1100" b="1" dirty="0">
              <a:solidFill>
                <a:schemeClr val="bg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491880" y="5517232"/>
            <a:ext cx="2376264" cy="253916"/>
          </a:xfrm>
          <a:prstGeom prst="rect">
            <a:avLst/>
          </a:prstGeom>
          <a:solidFill>
            <a:schemeClr val="tx1"/>
          </a:solidFill>
          <a:ln w="158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 smtClean="0">
                <a:solidFill>
                  <a:schemeClr val="bg2"/>
                </a:solidFill>
              </a:rPr>
              <a:t>Volume Class</a:t>
            </a:r>
            <a:endParaRPr lang="en-US" sz="1050" b="1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76064" y="-99392"/>
            <a:ext cx="7772400" cy="1143000"/>
          </a:xfrm>
        </p:spPr>
        <p:txBody>
          <a:bodyPr>
            <a:noAutofit/>
          </a:bodyPr>
          <a:lstStyle/>
          <a:p>
            <a:r>
              <a:rPr lang="it-IT" sz="3600" dirty="0" err="1" smtClean="0"/>
              <a:t>Hip</a:t>
            </a:r>
            <a:r>
              <a:rPr lang="it-IT" sz="3600" dirty="0" smtClean="0"/>
              <a:t> </a:t>
            </a:r>
            <a:r>
              <a:rPr lang="it-IT" sz="3600" dirty="0" err="1" smtClean="0"/>
              <a:t>fracture</a:t>
            </a:r>
            <a:r>
              <a:rPr lang="it-IT" sz="3600" dirty="0" smtClean="0"/>
              <a:t>: </a:t>
            </a:r>
            <a:r>
              <a:rPr lang="it-IT" sz="3600" dirty="0" err="1" smtClean="0"/>
              <a:t>surgery</a:t>
            </a:r>
            <a:r>
              <a:rPr lang="it-IT" sz="3600" dirty="0" smtClean="0"/>
              <a:t> </a:t>
            </a:r>
            <a:r>
              <a:rPr lang="it-IT" sz="3600" dirty="0" err="1" smtClean="0"/>
              <a:t>within</a:t>
            </a:r>
            <a:r>
              <a:rPr lang="it-IT" sz="3600" dirty="0" smtClean="0"/>
              <a:t> 48 </a:t>
            </a:r>
            <a:r>
              <a:rPr lang="it-IT" sz="3600" dirty="0" err="1" smtClean="0"/>
              <a:t>hours</a:t>
            </a:r>
            <a:r>
              <a:rPr lang="it-IT" sz="3600" dirty="0" smtClean="0"/>
              <a:t/>
            </a:r>
            <a:br>
              <a:rPr lang="it-IT" sz="3600" dirty="0" smtClean="0"/>
            </a:br>
            <a:r>
              <a:rPr lang="it-IT" sz="3600" dirty="0" smtClean="0"/>
              <a:t>Italy 2011</a:t>
            </a:r>
            <a:endParaRPr lang="it-IT" sz="3600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 t="5669"/>
          <a:stretch>
            <a:fillRect/>
          </a:stretch>
        </p:blipFill>
        <p:spPr bwMode="auto">
          <a:xfrm>
            <a:off x="335091" y="1468144"/>
            <a:ext cx="8413373" cy="4409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sellaDiTesto 3"/>
          <p:cNvSpPr txBox="1"/>
          <p:nvPr/>
        </p:nvSpPr>
        <p:spPr>
          <a:xfrm>
            <a:off x="1212835" y="1613885"/>
            <a:ext cx="1152128" cy="246221"/>
          </a:xfrm>
          <a:prstGeom prst="rect">
            <a:avLst/>
          </a:prstGeom>
          <a:solidFill>
            <a:schemeClr val="tx1"/>
          </a:solidFill>
          <a:ln w="15875"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en-US" sz="1000" b="1" dirty="0" smtClean="0">
                <a:solidFill>
                  <a:schemeClr val="bg2"/>
                </a:solidFill>
              </a:rPr>
              <a:t>National mean</a:t>
            </a:r>
            <a:endParaRPr lang="en-US" sz="1000" b="1" dirty="0">
              <a:solidFill>
                <a:schemeClr val="bg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756067" y="1620709"/>
            <a:ext cx="560856" cy="246221"/>
          </a:xfrm>
          <a:prstGeom prst="rect">
            <a:avLst/>
          </a:prstGeom>
          <a:solidFill>
            <a:schemeClr val="tx1"/>
          </a:solidFill>
          <a:ln w="15875"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en-US" sz="1000" b="1" dirty="0" smtClean="0">
                <a:solidFill>
                  <a:schemeClr val="bg2"/>
                </a:solidFill>
              </a:rPr>
              <a:t>95% CI</a:t>
            </a:r>
            <a:endParaRPr lang="en-US" sz="1000" b="1" dirty="0">
              <a:solidFill>
                <a:schemeClr val="bg2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3654283" y="1613885"/>
            <a:ext cx="776880" cy="246221"/>
          </a:xfrm>
          <a:prstGeom prst="rect">
            <a:avLst/>
          </a:prstGeom>
          <a:solidFill>
            <a:schemeClr val="tx1"/>
          </a:solidFill>
          <a:ln w="15875"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en-US" sz="1000" b="1" dirty="0" err="1" smtClean="0">
                <a:solidFill>
                  <a:schemeClr val="bg2"/>
                </a:solidFill>
              </a:rPr>
              <a:t>Adj</a:t>
            </a:r>
            <a:r>
              <a:rPr lang="en-US" sz="1000" b="1" dirty="0" smtClean="0">
                <a:solidFill>
                  <a:schemeClr val="bg2"/>
                </a:solidFill>
              </a:rPr>
              <a:t> Rate</a:t>
            </a:r>
            <a:endParaRPr lang="en-US" sz="1000" b="1" dirty="0">
              <a:solidFill>
                <a:schemeClr val="bg2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4007499" y="5379640"/>
            <a:ext cx="1152128" cy="246221"/>
          </a:xfrm>
          <a:prstGeom prst="rect">
            <a:avLst/>
          </a:prstGeom>
          <a:solidFill>
            <a:schemeClr val="tx1"/>
          </a:solidFill>
          <a:ln w="15875"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2"/>
                </a:solidFill>
              </a:rPr>
              <a:t>Hospitals</a:t>
            </a:r>
            <a:endParaRPr lang="en-US" sz="1000" b="1" dirty="0">
              <a:solidFill>
                <a:schemeClr val="bg2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 rot="16200000">
            <a:off x="-837941" y="3600346"/>
            <a:ext cx="2880320" cy="246221"/>
          </a:xfrm>
          <a:prstGeom prst="rect">
            <a:avLst/>
          </a:prstGeom>
          <a:solidFill>
            <a:schemeClr val="tx1"/>
          </a:solidFill>
          <a:ln w="15875"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smtClean="0">
                <a:solidFill>
                  <a:schemeClr val="bg2"/>
                </a:solidFill>
              </a:rPr>
              <a:t>Adjusted Rate x 100</a:t>
            </a:r>
            <a:endParaRPr lang="en-US" sz="1000" b="1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3568" y="0"/>
            <a:ext cx="7772400" cy="1143000"/>
          </a:xfrm>
        </p:spPr>
        <p:txBody>
          <a:bodyPr/>
          <a:lstStyle/>
          <a:p>
            <a:r>
              <a:rPr lang="it-IT" dirty="0" err="1" smtClean="0"/>
              <a:t>Disclosure</a:t>
            </a:r>
            <a:r>
              <a:rPr lang="it-IT" dirty="0" smtClean="0"/>
              <a:t> </a:t>
            </a:r>
            <a:r>
              <a:rPr lang="it-IT" dirty="0" err="1" smtClean="0"/>
              <a:t>of</a:t>
            </a:r>
            <a:r>
              <a:rPr lang="it-IT" dirty="0" smtClean="0"/>
              <a:t> </a:t>
            </a:r>
            <a:r>
              <a:rPr lang="it-IT" dirty="0" err="1" smtClean="0"/>
              <a:t>results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83568" y="1484784"/>
            <a:ext cx="7772400" cy="41148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Dedicated </a:t>
            </a:r>
            <a:r>
              <a:rPr lang="en-US" dirty="0" smtClean="0">
                <a:solidFill>
                  <a:srgbClr val="FFFF00"/>
                </a:solidFill>
              </a:rPr>
              <a:t>website</a:t>
            </a:r>
            <a:r>
              <a:rPr lang="en-US" dirty="0" smtClean="0"/>
              <a:t> with restricted access </a:t>
            </a:r>
          </a:p>
          <a:p>
            <a:pPr lvl="1"/>
            <a:r>
              <a:rPr lang="en-US" dirty="0" smtClean="0"/>
              <a:t>Regional government</a:t>
            </a:r>
          </a:p>
          <a:p>
            <a:pPr lvl="1"/>
            <a:r>
              <a:rPr lang="en-US" dirty="0" smtClean="0"/>
              <a:t>Local Health Authorities</a:t>
            </a:r>
          </a:p>
          <a:p>
            <a:pPr lvl="1"/>
            <a:r>
              <a:rPr lang="en-US" dirty="0" smtClean="0"/>
              <a:t>Hospital managers </a:t>
            </a:r>
          </a:p>
          <a:p>
            <a:pPr lvl="1"/>
            <a:r>
              <a:rPr lang="en-US" dirty="0" smtClean="0"/>
              <a:t>News agencies.  </a:t>
            </a:r>
          </a:p>
          <a:p>
            <a:pPr lvl="1">
              <a:buNone/>
            </a:pPr>
            <a:endParaRPr lang="en-US" dirty="0" smtClean="0"/>
          </a:p>
          <a:p>
            <a:r>
              <a:rPr lang="en-US" dirty="0" smtClean="0">
                <a:solidFill>
                  <a:srgbClr val="FFFF00"/>
                </a:solidFill>
              </a:rPr>
              <a:t>Meetings</a:t>
            </a:r>
            <a:r>
              <a:rPr lang="en-US" dirty="0" smtClean="0"/>
              <a:t> with:</a:t>
            </a:r>
          </a:p>
          <a:p>
            <a:pPr lvl="1"/>
            <a:r>
              <a:rPr lang="en-US" dirty="0" smtClean="0"/>
              <a:t>General Managers</a:t>
            </a:r>
          </a:p>
          <a:p>
            <a:pPr lvl="1"/>
            <a:r>
              <a:rPr lang="en-US" dirty="0" smtClean="0"/>
              <a:t>Clinicians</a:t>
            </a:r>
          </a:p>
          <a:p>
            <a:endParaRPr lang="en-US" dirty="0" smtClean="0"/>
          </a:p>
          <a:p>
            <a:pPr lvl="1"/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55576" y="0"/>
            <a:ext cx="7772400" cy="1143000"/>
          </a:xfrm>
        </p:spPr>
        <p:txBody>
          <a:bodyPr/>
          <a:lstStyle/>
          <a:p>
            <a:r>
              <a:rPr lang="it-IT" dirty="0" smtClean="0"/>
              <a:t>Key </a:t>
            </a:r>
            <a:r>
              <a:rPr lang="it-IT" dirty="0" err="1" smtClean="0"/>
              <a:t>Points</a:t>
            </a:r>
            <a:endParaRPr lang="it-IT" dirty="0"/>
          </a:p>
        </p:txBody>
      </p:sp>
      <p:sp>
        <p:nvSpPr>
          <p:cNvPr id="4" name="Segnaposto contenuto 2"/>
          <p:cNvSpPr>
            <a:spLocks noGrp="1"/>
          </p:cNvSpPr>
          <p:nvPr>
            <p:ph idx="1"/>
          </p:nvPr>
        </p:nvSpPr>
        <p:spPr>
          <a:xfrm>
            <a:off x="0" y="1124744"/>
            <a:ext cx="82296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Clinical </a:t>
            </a:r>
            <a:r>
              <a:rPr lang="en-US" dirty="0" smtClean="0">
                <a:solidFill>
                  <a:srgbClr val="FFFF00"/>
                </a:solidFill>
              </a:rPr>
              <a:t>audit </a:t>
            </a:r>
          </a:p>
          <a:p>
            <a:r>
              <a:rPr lang="en-US" dirty="0" smtClean="0"/>
              <a:t>Reviewing of </a:t>
            </a:r>
            <a:r>
              <a:rPr lang="en-US" dirty="0" smtClean="0">
                <a:solidFill>
                  <a:srgbClr val="FFFF00"/>
                </a:solidFill>
              </a:rPr>
              <a:t>clinical pathways </a:t>
            </a:r>
          </a:p>
          <a:p>
            <a:r>
              <a:rPr lang="en-US" dirty="0" smtClean="0"/>
              <a:t>Positive impact on </a:t>
            </a:r>
            <a:r>
              <a:rPr lang="en-US" dirty="0" smtClean="0">
                <a:solidFill>
                  <a:srgbClr val="FFFF00"/>
                </a:solidFill>
              </a:rPr>
              <a:t>quality of healthcare </a:t>
            </a:r>
            <a:r>
              <a:rPr lang="en-US" dirty="0" smtClean="0"/>
              <a:t>in some Italian regions</a:t>
            </a:r>
          </a:p>
          <a:p>
            <a:endParaRPr lang="en-US" dirty="0" smtClean="0"/>
          </a:p>
          <a:p>
            <a:endParaRPr lang="it-IT" dirty="0" smtClean="0"/>
          </a:p>
          <a:p>
            <a:endParaRPr lang="it-IT" dirty="0"/>
          </a:p>
        </p:txBody>
      </p:sp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2195736" y="4941168"/>
          <a:ext cx="6847763" cy="1206113"/>
        </p:xfrm>
        <a:graphic>
          <a:graphicData uri="http://schemas.openxmlformats.org/drawingml/2006/table">
            <a:tbl>
              <a:tblPr/>
              <a:tblGrid>
                <a:gridCol w="1287510"/>
                <a:gridCol w="839738"/>
                <a:gridCol w="559349"/>
                <a:gridCol w="839738"/>
                <a:gridCol w="559349"/>
                <a:gridCol w="960031"/>
                <a:gridCol w="961092"/>
                <a:gridCol w="840956"/>
              </a:tblGrid>
              <a:tr h="14620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 smtClean="0">
                          <a:solidFill>
                            <a:srgbClr val="FFC000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Region</a:t>
                      </a:r>
                      <a:endParaRPr lang="it-IT" sz="1000" dirty="0">
                        <a:solidFill>
                          <a:srgbClr val="FFC000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rgbClr val="FFC000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2006 - 2007</a:t>
                      </a:r>
                      <a:endParaRPr lang="it-IT" sz="1000" dirty="0">
                        <a:solidFill>
                          <a:srgbClr val="FFC000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rgbClr val="FFC000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2008 - 2009</a:t>
                      </a:r>
                      <a:endParaRPr lang="it-IT" sz="1000" dirty="0">
                        <a:solidFill>
                          <a:srgbClr val="FFC000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C000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 </a:t>
                      </a:r>
                      <a:endParaRPr lang="it-IT" sz="1000" dirty="0">
                        <a:solidFill>
                          <a:srgbClr val="FFC000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194178">
                <a:tc v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rgbClr val="FFC000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N</a:t>
                      </a:r>
                      <a:endParaRPr lang="it-IT" sz="1000" dirty="0">
                        <a:solidFill>
                          <a:srgbClr val="FFC000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00" b="1" baseline="0" dirty="0" smtClean="0">
                          <a:solidFill>
                            <a:srgbClr val="FFC000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%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rgbClr val="FFC000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N</a:t>
                      </a:r>
                      <a:endParaRPr lang="it-IT" sz="1000" dirty="0">
                        <a:solidFill>
                          <a:srgbClr val="FFC000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00" b="1" baseline="0" dirty="0" smtClean="0">
                          <a:solidFill>
                            <a:srgbClr val="FFC000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% 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00" b="1" dirty="0" smtClean="0">
                          <a:solidFill>
                            <a:srgbClr val="FFC000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RR</a:t>
                      </a:r>
                      <a:endParaRPr lang="it-IT" sz="1000" dirty="0">
                        <a:solidFill>
                          <a:srgbClr val="FFC000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rgbClr val="FFC000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p</a:t>
                      </a:r>
                      <a:endParaRPr lang="it-IT" sz="1000" dirty="0">
                        <a:solidFill>
                          <a:srgbClr val="FFC000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 smtClean="0">
                          <a:solidFill>
                            <a:srgbClr val="FFC000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RD</a:t>
                      </a:r>
                      <a:endParaRPr lang="it-IT" sz="1000" dirty="0">
                        <a:solidFill>
                          <a:srgbClr val="FFC000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977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i="1" dirty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Lazio</a:t>
                      </a:r>
                      <a:endParaRPr lang="it-IT" sz="1000" i="1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12585</a:t>
                      </a:r>
                      <a:endParaRPr lang="it-IT" sz="1000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11.8</a:t>
                      </a:r>
                      <a:endParaRPr lang="it-IT" sz="1000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12469</a:t>
                      </a:r>
                      <a:endParaRPr lang="it-IT" sz="1000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16.7</a:t>
                      </a:r>
                      <a:endParaRPr lang="it-IT" sz="1000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1.42</a:t>
                      </a:r>
                      <a:endParaRPr lang="it-IT" sz="1000" b="1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&lt;0.001</a:t>
                      </a:r>
                      <a:endParaRPr lang="it-IT" sz="1000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4.9</a:t>
                      </a:r>
                      <a:endParaRPr lang="it-IT" sz="1000" b="1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570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000" i="1" dirty="0" err="1" smtClean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Times New Roman"/>
                        </a:rPr>
                        <a:t>Tuscany</a:t>
                      </a:r>
                      <a:endParaRPr lang="it-IT" sz="1000" i="1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11486</a:t>
                      </a:r>
                      <a:endParaRPr lang="it-IT" sz="100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30.2</a:t>
                      </a:r>
                      <a:endParaRPr lang="it-IT" sz="100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11122</a:t>
                      </a:r>
                      <a:endParaRPr lang="it-IT" sz="1000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45.2</a:t>
                      </a:r>
                      <a:endParaRPr lang="it-IT" sz="1000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1.49</a:t>
                      </a:r>
                      <a:endParaRPr lang="it-IT" sz="1000" b="1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&lt;0.001</a:t>
                      </a:r>
                      <a:endParaRPr lang="it-IT" sz="1000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15.0</a:t>
                      </a:r>
                      <a:endParaRPr lang="it-IT" sz="1000" b="1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924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i="1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Other Italian regions </a:t>
                      </a:r>
                      <a:endParaRPr lang="it-IT" sz="1000" i="1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113436</a:t>
                      </a:r>
                      <a:endParaRPr lang="it-IT" sz="1000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29.5</a:t>
                      </a:r>
                      <a:endParaRPr lang="it-IT" sz="100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112222</a:t>
                      </a:r>
                      <a:endParaRPr lang="it-IT" sz="1000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28.6</a:t>
                      </a:r>
                      <a:endParaRPr lang="it-IT" sz="1000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0.97</a:t>
                      </a:r>
                      <a:endParaRPr lang="it-IT" sz="1000" b="1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&lt;0.001</a:t>
                      </a:r>
                      <a:endParaRPr lang="it-IT" sz="1000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Verdana" pitchFamily="34" charset="0"/>
                          <a:ea typeface="Times New Roman"/>
                          <a:cs typeface="Arial"/>
                        </a:rPr>
                        <a:t>-0.9</a:t>
                      </a:r>
                      <a:endParaRPr lang="it-IT" sz="1000" b="1" dirty="0">
                        <a:solidFill>
                          <a:schemeClr val="tx1"/>
                        </a:solidFill>
                        <a:latin typeface="Verdana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9761" t="9688" r="7858" b="31004"/>
          <a:stretch>
            <a:fillRect/>
          </a:stretch>
        </p:blipFill>
        <p:spPr bwMode="auto">
          <a:xfrm>
            <a:off x="5364088" y="2924944"/>
            <a:ext cx="3564741" cy="14426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 l="9006" t="85912" r="39944" b="6250"/>
          <a:stretch>
            <a:fillRect/>
          </a:stretch>
        </p:blipFill>
        <p:spPr bwMode="auto">
          <a:xfrm>
            <a:off x="5292080" y="4509120"/>
            <a:ext cx="3642849" cy="31432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27584" y="0"/>
            <a:ext cx="7772400" cy="1143000"/>
          </a:xfrm>
        </p:spPr>
        <p:txBody>
          <a:bodyPr/>
          <a:lstStyle/>
          <a:p>
            <a:r>
              <a:rPr lang="it-IT" dirty="0" smtClean="0"/>
              <a:t>Key </a:t>
            </a:r>
            <a:r>
              <a:rPr lang="it-IT" dirty="0" err="1" smtClean="0"/>
              <a:t>Points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484784"/>
            <a:ext cx="8496944" cy="4114800"/>
          </a:xfrm>
        </p:spPr>
        <p:txBody>
          <a:bodyPr>
            <a:normAutofit/>
          </a:bodyPr>
          <a:lstStyle/>
          <a:p>
            <a:r>
              <a:rPr lang="en-US" dirty="0" smtClean="0"/>
              <a:t>Critical issues for </a:t>
            </a:r>
            <a:r>
              <a:rPr lang="en-US" dirty="0" smtClean="0">
                <a:solidFill>
                  <a:srgbClr val="FFFF00"/>
                </a:solidFill>
              </a:rPr>
              <a:t>managers</a:t>
            </a:r>
            <a:r>
              <a:rPr lang="en-US" dirty="0" smtClean="0"/>
              <a:t> and </a:t>
            </a:r>
            <a:r>
              <a:rPr lang="en-US" dirty="0" smtClean="0">
                <a:solidFill>
                  <a:srgbClr val="FFFF00"/>
                </a:solidFill>
              </a:rPr>
              <a:t>clinicians</a:t>
            </a:r>
            <a:r>
              <a:rPr lang="en-US" dirty="0" smtClean="0"/>
              <a:t>:</a:t>
            </a:r>
          </a:p>
          <a:p>
            <a:endParaRPr lang="en-US" dirty="0" smtClean="0"/>
          </a:p>
          <a:p>
            <a:pPr lvl="1"/>
            <a:r>
              <a:rPr lang="en-US" i="1" dirty="0" smtClean="0"/>
              <a:t>“My case mix is complex! You cannot compare me with other providers!”</a:t>
            </a:r>
          </a:p>
          <a:p>
            <a:pPr lvl="1"/>
            <a:r>
              <a:rPr lang="en-US" i="1" dirty="0" smtClean="0"/>
              <a:t>“I treated N patients! Why did you evaluate only N-x patients?”</a:t>
            </a:r>
          </a:p>
          <a:p>
            <a:pPr lvl="1"/>
            <a:r>
              <a:rPr lang="en-US" i="1" dirty="0" smtClean="0"/>
              <a:t>“I do not think that P FACTOR is reliable method of evaluation!”</a:t>
            </a:r>
          </a:p>
          <a:p>
            <a:endParaRPr lang="en-US" dirty="0" smtClean="0"/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olo 1"/>
          <p:cNvSpPr txBox="1">
            <a:spLocks/>
          </p:cNvSpPr>
          <p:nvPr/>
        </p:nvSpPr>
        <p:spPr bwMode="auto">
          <a:xfrm>
            <a:off x="457200" y="-99392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400" b="0" i="0" u="none" strike="noStrike" kern="0" cap="none" spc="0" normalizeH="0" baseline="0" noProof="0" smtClean="0">
                <a:ln>
                  <a:noFill/>
                </a:ln>
                <a:solidFill>
                  <a:srgbClr val="FF99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The Press</a:t>
            </a:r>
            <a:endParaRPr kumimoji="0" lang="it-IT" sz="4400" b="0" i="0" u="none" strike="noStrike" kern="0" cap="none" spc="0" normalizeH="0" baseline="0" noProof="0" dirty="0">
              <a:ln>
                <a:noFill/>
              </a:ln>
              <a:solidFill>
                <a:srgbClr val="FF99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 l="6201" t="10704" r="4429" b="4429"/>
          <a:stretch>
            <a:fillRect/>
          </a:stretch>
        </p:blipFill>
        <p:spPr bwMode="auto">
          <a:xfrm>
            <a:off x="107504" y="1052736"/>
            <a:ext cx="5510170" cy="41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FF9900">
                <a:gamma/>
                <a:shade val="60000"/>
                <a:invGamma/>
              </a:srgbClr>
            </a:prstShdw>
          </a:effectLst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2708920"/>
            <a:ext cx="4248472" cy="39461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rgbClr val="FF9900">
                <a:gamma/>
                <a:shade val="60000"/>
                <a:invGamma/>
              </a:srgbClr>
            </a:prstShdw>
          </a:effectLst>
        </p:spPr>
      </p:pic>
      <p:sp>
        <p:nvSpPr>
          <p:cNvPr id="13" name="CasellaDiTesto 12"/>
          <p:cNvSpPr txBox="1"/>
          <p:nvPr/>
        </p:nvSpPr>
        <p:spPr>
          <a:xfrm>
            <a:off x="1691680" y="1556792"/>
            <a:ext cx="5760640" cy="923330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Long </a:t>
            </a:r>
            <a:r>
              <a:rPr kumimoji="0" lang="it-IT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waiting</a:t>
            </a:r>
            <a:r>
              <a:rPr kumimoji="0" lang="it-IT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 </a:t>
            </a:r>
            <a:r>
              <a:rPr kumimoji="0" lang="it-IT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time</a:t>
            </a:r>
            <a:r>
              <a:rPr kumimoji="0" lang="it-IT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 and high </a:t>
            </a:r>
            <a:r>
              <a:rPr kumimoji="0" lang="it-IT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mortality</a:t>
            </a:r>
            <a:r>
              <a:rPr kumimoji="0" lang="it-IT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The </a:t>
            </a:r>
            <a:r>
              <a:rPr kumimoji="0" lang="it-IT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Sicilian</a:t>
            </a:r>
            <a:r>
              <a:rPr kumimoji="0" lang="it-IT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 </a:t>
            </a:r>
            <a:r>
              <a:rPr kumimoji="0" lang="it-IT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Hospitals</a:t>
            </a:r>
            <a:r>
              <a:rPr kumimoji="0" lang="it-IT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 are </a:t>
            </a:r>
            <a:r>
              <a:rPr kumimoji="0" lang="it-IT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not</a:t>
            </a:r>
            <a:r>
              <a:rPr kumimoji="0" lang="it-IT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 </a:t>
            </a:r>
            <a:r>
              <a:rPr kumimoji="0" lang="it-IT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safe</a:t>
            </a:r>
            <a:r>
              <a:rPr kumimoji="0" lang="it-IT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These are the report card of the Sicilian Hospitals</a:t>
            </a:r>
            <a:endParaRPr kumimoji="0" 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2915816" y="5949280"/>
            <a:ext cx="4464496" cy="400110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By-pass </a:t>
            </a:r>
            <a:r>
              <a:rPr kumimoji="0" lang="it-IT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is</a:t>
            </a:r>
            <a:r>
              <a:rPr kumimoji="0" lang="it-IT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 </a:t>
            </a:r>
            <a:r>
              <a:rPr kumimoji="0" lang="it-IT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not</a:t>
            </a:r>
            <a:r>
              <a:rPr kumimoji="0" lang="it-IT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 </a:t>
            </a:r>
            <a:r>
              <a:rPr kumimoji="0" lang="it-IT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safe</a:t>
            </a:r>
            <a:r>
              <a:rPr kumimoji="0" lang="it-IT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 in South Italy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1"/>
          <p:cNvSpPr txBox="1">
            <a:spLocks/>
          </p:cNvSpPr>
          <p:nvPr/>
        </p:nvSpPr>
        <p:spPr bwMode="auto">
          <a:xfrm>
            <a:off x="457200" y="-99392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400" b="0" i="0" u="none" strike="noStrike" kern="0" cap="none" spc="0" normalizeH="0" baseline="0" noProof="0" smtClean="0">
                <a:ln>
                  <a:noFill/>
                </a:ln>
                <a:solidFill>
                  <a:srgbClr val="FF99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The Press</a:t>
            </a:r>
            <a:endParaRPr kumimoji="0" lang="it-IT" sz="4400" b="0" i="0" u="none" strike="noStrike" kern="0" cap="none" spc="0" normalizeH="0" baseline="0" noProof="0" dirty="0">
              <a:ln>
                <a:noFill/>
              </a:ln>
              <a:solidFill>
                <a:srgbClr val="FF99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 l="4134" t="11811" r="4134" b="5197"/>
          <a:stretch>
            <a:fillRect/>
          </a:stretch>
        </p:blipFill>
        <p:spPr bwMode="auto">
          <a:xfrm>
            <a:off x="74512" y="919268"/>
            <a:ext cx="4713512" cy="3301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 l="5906" t="9227" r="3248" b="3322"/>
          <a:stretch>
            <a:fillRect/>
          </a:stretch>
        </p:blipFill>
        <p:spPr bwMode="auto">
          <a:xfrm>
            <a:off x="3347864" y="2592977"/>
            <a:ext cx="5538253" cy="4265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sp>
        <p:nvSpPr>
          <p:cNvPr id="9" name="CasellaDiTesto 8"/>
          <p:cNvSpPr txBox="1"/>
          <p:nvPr/>
        </p:nvSpPr>
        <p:spPr>
          <a:xfrm>
            <a:off x="3707904" y="3933056"/>
            <a:ext cx="4464496" cy="646331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kern="0" dirty="0" smtClean="0">
                <a:solidFill>
                  <a:srgbClr val="000000"/>
                </a:solidFill>
                <a:latin typeface="Calibri" pitchFamily="34" charset="0"/>
              </a:rPr>
              <a:t>BAD &amp; GOOD:</a:t>
            </a:r>
          </a:p>
          <a:p>
            <a:pPr algn="ctr"/>
            <a:r>
              <a:rPr lang="it-IT" b="1" kern="0" dirty="0" smtClean="0">
                <a:solidFill>
                  <a:srgbClr val="000000"/>
                </a:solidFill>
                <a:latin typeface="Calibri" pitchFamily="34" charset="0"/>
              </a:rPr>
              <a:t>First report card </a:t>
            </a:r>
            <a:r>
              <a:rPr lang="it-IT" b="1" kern="0" dirty="0" err="1" smtClean="0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it-IT" b="1" kern="0" dirty="0" smtClean="0">
                <a:solidFill>
                  <a:srgbClr val="000000"/>
                </a:solidFill>
                <a:latin typeface="Calibri" pitchFamily="34" charset="0"/>
              </a:rPr>
              <a:t> the </a:t>
            </a:r>
            <a:r>
              <a:rPr lang="it-IT" b="1" kern="0" dirty="0" err="1" smtClean="0">
                <a:solidFill>
                  <a:srgbClr val="000000"/>
                </a:solidFill>
                <a:latin typeface="Calibri" pitchFamily="34" charset="0"/>
              </a:rPr>
              <a:t>Italian</a:t>
            </a:r>
            <a:r>
              <a:rPr lang="it-IT" b="1" kern="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it-IT" b="1" kern="0" dirty="0" err="1" smtClean="0">
                <a:solidFill>
                  <a:srgbClr val="000000"/>
                </a:solidFill>
                <a:latin typeface="Calibri" pitchFamily="34" charset="0"/>
              </a:rPr>
              <a:t>Hospitals</a:t>
            </a:r>
            <a:endParaRPr lang="it-IT" b="1" kern="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2267744" y="1628800"/>
            <a:ext cx="4464496" cy="369332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kern="0" dirty="0" err="1" smtClean="0">
                <a:solidFill>
                  <a:srgbClr val="000000"/>
                </a:solidFill>
                <a:latin typeface="Calibri" pitchFamily="34" charset="0"/>
              </a:rPr>
              <a:t>Hospitals</a:t>
            </a:r>
            <a:r>
              <a:rPr lang="it-IT" b="1" kern="0" dirty="0" smtClean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it-IT" b="1" kern="0" dirty="0" err="1" smtClean="0">
                <a:solidFill>
                  <a:srgbClr val="000000"/>
                </a:solidFill>
                <a:latin typeface="Calibri" pitchFamily="34" charset="0"/>
              </a:rPr>
              <a:t>admissions</a:t>
            </a:r>
            <a:r>
              <a:rPr lang="it-IT" b="1" kern="0" dirty="0" smtClean="0">
                <a:solidFill>
                  <a:srgbClr val="000000"/>
                </a:solidFill>
                <a:latin typeface="Calibri" pitchFamily="34" charset="0"/>
              </a:rPr>
              <a:t> under </a:t>
            </a:r>
            <a:r>
              <a:rPr lang="it-IT" b="1" kern="0" dirty="0" err="1" smtClean="0">
                <a:solidFill>
                  <a:srgbClr val="000000"/>
                </a:solidFill>
                <a:latin typeface="Calibri" pitchFamily="34" charset="0"/>
              </a:rPr>
              <a:t>review</a:t>
            </a:r>
            <a:endParaRPr lang="it-IT" b="1" kern="0" dirty="0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olo 1"/>
          <p:cNvSpPr txBox="1">
            <a:spLocks/>
          </p:cNvSpPr>
          <p:nvPr/>
        </p:nvSpPr>
        <p:spPr bwMode="auto">
          <a:xfrm>
            <a:off x="457200" y="-99392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4400" kern="0" smtClean="0">
                <a:solidFill>
                  <a:srgbClr val="FF9900"/>
                </a:solidFill>
                <a:latin typeface="Calibri"/>
              </a:rPr>
              <a:t>The Press</a:t>
            </a:r>
            <a:endParaRPr lang="it-IT" sz="4400" kern="0" dirty="0">
              <a:solidFill>
                <a:srgbClr val="FF9900"/>
              </a:solidFill>
              <a:latin typeface="Calibri"/>
            </a:endParaRPr>
          </a:p>
        </p:txBody>
      </p:sp>
      <p:pic>
        <p:nvPicPr>
          <p:cNvPr id="3" name="Segnaposto contenuto 3" descr="01-focus-speciale-ospedali_70406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728192" y="1105073"/>
            <a:ext cx="4557174" cy="5780311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4211960" y="2905273"/>
            <a:ext cx="4464496" cy="400110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THE BEST ITALIAN HOSPITALS</a:t>
            </a:r>
            <a:endParaRPr kumimoji="0" lang="it-IT" sz="2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4211960" y="5641577"/>
            <a:ext cx="4464496" cy="400110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AND WHICH ONES SHOULD BE CLOSED!</a:t>
            </a:r>
            <a:endParaRPr kumimoji="0" lang="it-IT" sz="2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780928"/>
            <a:ext cx="4860032" cy="3484088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3568" y="0"/>
            <a:ext cx="77724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Future challenges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70384"/>
            <a:ext cx="8820472" cy="41148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FFFF00"/>
                </a:solidFill>
              </a:rPr>
              <a:t>Distance education courses:</a:t>
            </a:r>
          </a:p>
          <a:p>
            <a:pPr lvl="1"/>
            <a:r>
              <a:rPr lang="en-US" sz="2400" dirty="0" smtClean="0"/>
              <a:t>asynchronous learning </a:t>
            </a:r>
          </a:p>
          <a:p>
            <a:pPr lvl="1"/>
            <a:r>
              <a:rPr lang="en-US" sz="2400" dirty="0" smtClean="0"/>
              <a:t>sharing the methodology </a:t>
            </a:r>
          </a:p>
          <a:p>
            <a:pPr lvl="1"/>
            <a:r>
              <a:rPr lang="en-US" sz="2400" dirty="0" smtClean="0"/>
              <a:t>knowledge for the correct interpretation of the results. </a:t>
            </a:r>
          </a:p>
          <a:p>
            <a:endParaRPr lang="it-IT" sz="28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6911752" y="3140968"/>
            <a:ext cx="2232248" cy="461665"/>
          </a:xfrm>
          <a:prstGeom prst="rect">
            <a:avLst/>
          </a:prstGeom>
          <a:solidFill>
            <a:schemeClr val="tx1"/>
          </a:solidFill>
          <a:ln w="12700"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chemeClr val="bg2"/>
                </a:solidFill>
              </a:rPr>
              <a:t>ADJUSTED RISK IS CALCULATED….</a:t>
            </a:r>
          </a:p>
        </p:txBody>
      </p:sp>
      <p:cxnSp>
        <p:nvCxnSpPr>
          <p:cNvPr id="9" name="Connettore 2 8"/>
          <p:cNvCxnSpPr>
            <a:stCxn id="5" idx="1"/>
          </p:cNvCxnSpPr>
          <p:nvPr/>
        </p:nvCxnSpPr>
        <p:spPr bwMode="auto">
          <a:xfrm flipH="1">
            <a:off x="6660232" y="3371801"/>
            <a:ext cx="251520" cy="48924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3568" y="0"/>
            <a:ext cx="7772400" cy="1143000"/>
          </a:xfrm>
        </p:spPr>
        <p:txBody>
          <a:bodyPr/>
          <a:lstStyle/>
          <a:p>
            <a:r>
              <a:rPr lang="en-US" dirty="0" smtClean="0"/>
              <a:t>Future challenges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1268760"/>
            <a:ext cx="8229600" cy="4525963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Audit and review </a:t>
            </a:r>
            <a:r>
              <a:rPr lang="en-US" dirty="0" smtClean="0"/>
              <a:t>of clinical pathways at </a:t>
            </a:r>
            <a:r>
              <a:rPr lang="en-US" dirty="0" smtClean="0">
                <a:solidFill>
                  <a:srgbClr val="FFFF00"/>
                </a:solidFill>
              </a:rPr>
              <a:t>national</a:t>
            </a:r>
            <a:r>
              <a:rPr lang="en-US" dirty="0" smtClean="0"/>
              <a:t> level.</a:t>
            </a:r>
            <a:endParaRPr lang="it-IT" dirty="0" smtClean="0"/>
          </a:p>
          <a:p>
            <a:endParaRPr lang="it-IT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22638" t="9799" r="23228" b="3150"/>
          <a:stretch>
            <a:fillRect/>
          </a:stretch>
        </p:blipFill>
        <p:spPr bwMode="auto">
          <a:xfrm>
            <a:off x="3779912" y="1988840"/>
            <a:ext cx="4608512" cy="4169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tangolo 4"/>
          <p:cNvSpPr/>
          <p:nvPr/>
        </p:nvSpPr>
        <p:spPr>
          <a:xfrm>
            <a:off x="4572000" y="5085184"/>
            <a:ext cx="3096344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323528" y="4149080"/>
            <a:ext cx="3960440" cy="1015663"/>
          </a:xfrm>
          <a:prstGeom prst="rect">
            <a:avLst/>
          </a:prstGeom>
          <a:solidFill>
            <a:schemeClr val="tx1"/>
          </a:solidFill>
          <a:ln w="12700"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2000" b="1" dirty="0" smtClean="0">
                <a:solidFill>
                  <a:schemeClr val="bg2"/>
                </a:solidFill>
              </a:rPr>
              <a:t>HIP FRACTURE:</a:t>
            </a:r>
          </a:p>
          <a:p>
            <a:pPr algn="ctr"/>
            <a:r>
              <a:rPr lang="it-IT" sz="2000" b="1" dirty="0" smtClean="0">
                <a:solidFill>
                  <a:schemeClr val="bg2"/>
                </a:solidFill>
              </a:rPr>
              <a:t>SURVEY FOR THE EVALUATION OF QUALITY OF HEALTHCARE</a:t>
            </a:r>
          </a:p>
        </p:txBody>
      </p:sp>
      <p:cxnSp>
        <p:nvCxnSpPr>
          <p:cNvPr id="11" name="Connettore 2 10"/>
          <p:cNvCxnSpPr/>
          <p:nvPr/>
        </p:nvCxnSpPr>
        <p:spPr>
          <a:xfrm>
            <a:off x="4283968" y="5085184"/>
            <a:ext cx="1224136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3568" y="0"/>
            <a:ext cx="7772400" cy="1143000"/>
          </a:xfrm>
        </p:spPr>
        <p:txBody>
          <a:bodyPr/>
          <a:lstStyle/>
          <a:p>
            <a:r>
              <a:rPr lang="en-US" dirty="0" smtClean="0"/>
              <a:t>Future challenges</a:t>
            </a:r>
            <a:endParaRPr lang="it-IT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 l="20276" t="10849" r="19685" b="9449"/>
          <a:stretch>
            <a:fillRect/>
          </a:stretch>
        </p:blipFill>
        <p:spPr bwMode="auto">
          <a:xfrm>
            <a:off x="1043608" y="1052736"/>
            <a:ext cx="7026415" cy="5246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7772400" cy="864096"/>
          </a:xfrm>
        </p:spPr>
        <p:txBody>
          <a:bodyPr/>
          <a:lstStyle/>
          <a:p>
            <a:r>
              <a:rPr lang="en-US" dirty="0" smtClean="0"/>
              <a:t>Future challenges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1412776"/>
            <a:ext cx="8435280" cy="4525963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en-US" sz="4000" dirty="0" smtClean="0"/>
              <a:t>Choice of </a:t>
            </a:r>
            <a:r>
              <a:rPr lang="en-US" sz="4000" dirty="0" smtClean="0">
                <a:solidFill>
                  <a:srgbClr val="FFFF00"/>
                </a:solidFill>
              </a:rPr>
              <a:t>communications media</a:t>
            </a:r>
            <a:r>
              <a:rPr lang="en-US" sz="4000" dirty="0" smtClean="0"/>
              <a:t>:</a:t>
            </a:r>
          </a:p>
          <a:p>
            <a:pPr lvl="1"/>
            <a:r>
              <a:rPr lang="en-US" sz="2600" dirty="0" smtClean="0"/>
              <a:t>WEB</a:t>
            </a:r>
          </a:p>
          <a:p>
            <a:pPr lvl="1"/>
            <a:r>
              <a:rPr lang="en-US" sz="2600" dirty="0" smtClean="0"/>
              <a:t>Legacy media (TV, radio, newspaper)</a:t>
            </a:r>
          </a:p>
          <a:p>
            <a:pPr lvl="1"/>
            <a:r>
              <a:rPr lang="en-US" sz="2600" dirty="0" smtClean="0"/>
              <a:t>Scientific journals</a:t>
            </a:r>
          </a:p>
          <a:p>
            <a:pPr lvl="1"/>
            <a:endParaRPr lang="it-IT" sz="2600" dirty="0" smtClean="0"/>
          </a:p>
          <a:p>
            <a:pPr lvl="0"/>
            <a:r>
              <a:rPr lang="en-US" sz="4000" dirty="0" smtClean="0"/>
              <a:t>Decision about the </a:t>
            </a:r>
            <a:r>
              <a:rPr lang="en-US" sz="4000" dirty="0" smtClean="0">
                <a:solidFill>
                  <a:srgbClr val="FFFF00"/>
                </a:solidFill>
              </a:rPr>
              <a:t>results</a:t>
            </a:r>
            <a:r>
              <a:rPr lang="en-US" sz="4000" dirty="0" smtClean="0"/>
              <a:t> that will be </a:t>
            </a:r>
            <a:r>
              <a:rPr lang="en-US" sz="4000" dirty="0" smtClean="0">
                <a:solidFill>
                  <a:srgbClr val="FFFF00"/>
                </a:solidFill>
              </a:rPr>
              <a:t>disclosed</a:t>
            </a:r>
            <a:r>
              <a:rPr lang="en-US" sz="4000" dirty="0" smtClean="0"/>
              <a:t>:</a:t>
            </a:r>
          </a:p>
          <a:p>
            <a:pPr lvl="1"/>
            <a:r>
              <a:rPr lang="en-US" sz="2900" dirty="0" smtClean="0"/>
              <a:t>Full disclosure</a:t>
            </a:r>
          </a:p>
          <a:p>
            <a:pPr lvl="1"/>
            <a:r>
              <a:rPr lang="en-US" sz="2900" dirty="0" smtClean="0"/>
              <a:t>Specific results</a:t>
            </a:r>
          </a:p>
          <a:p>
            <a:pPr lvl="1"/>
            <a:endParaRPr lang="it-IT" sz="2900" dirty="0" smtClean="0"/>
          </a:p>
          <a:p>
            <a:pPr lvl="0"/>
            <a:r>
              <a:rPr lang="en-US" sz="4000" dirty="0" smtClean="0">
                <a:solidFill>
                  <a:srgbClr val="FFFF00"/>
                </a:solidFill>
              </a:rPr>
              <a:t>Target</a:t>
            </a:r>
            <a:r>
              <a:rPr lang="en-US" sz="4000" dirty="0" smtClean="0"/>
              <a:t> of the communication process:</a:t>
            </a:r>
          </a:p>
          <a:p>
            <a:pPr lvl="1"/>
            <a:r>
              <a:rPr lang="en-US" dirty="0" smtClean="0"/>
              <a:t>Regional government</a:t>
            </a:r>
          </a:p>
          <a:p>
            <a:pPr lvl="1"/>
            <a:r>
              <a:rPr lang="en-US" dirty="0" smtClean="0"/>
              <a:t>Local Health Authorities</a:t>
            </a:r>
          </a:p>
          <a:p>
            <a:pPr lvl="1"/>
            <a:r>
              <a:rPr lang="en-US" dirty="0" smtClean="0"/>
              <a:t>Hospital managers </a:t>
            </a:r>
          </a:p>
          <a:p>
            <a:pPr lvl="1"/>
            <a:r>
              <a:rPr lang="en-US" dirty="0" smtClean="0"/>
              <a:t>News agencies</a:t>
            </a:r>
          </a:p>
          <a:p>
            <a:pPr lvl="1"/>
            <a:r>
              <a:rPr lang="en-US" sz="2900" dirty="0" smtClean="0"/>
              <a:t>Patients</a:t>
            </a:r>
          </a:p>
          <a:p>
            <a:pPr lvl="1"/>
            <a:endParaRPr lang="it-IT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Next steps:</a:t>
            </a:r>
            <a:endParaRPr lang="it-IT" sz="3600" dirty="0" smtClean="0"/>
          </a:p>
          <a:p>
            <a:pPr lvl="1"/>
            <a:r>
              <a:rPr lang="en-US" sz="3200" dirty="0" smtClean="0"/>
              <a:t>involvement of </a:t>
            </a:r>
            <a:r>
              <a:rPr lang="en-US" sz="3200" dirty="0" smtClean="0">
                <a:solidFill>
                  <a:srgbClr val="FFFF00"/>
                </a:solidFill>
              </a:rPr>
              <a:t>managers</a:t>
            </a:r>
            <a:r>
              <a:rPr lang="en-US" sz="3200" dirty="0" smtClean="0"/>
              <a:t> and </a:t>
            </a:r>
            <a:r>
              <a:rPr lang="en-US" sz="3200" dirty="0" smtClean="0">
                <a:solidFill>
                  <a:srgbClr val="FFFF00"/>
                </a:solidFill>
              </a:rPr>
              <a:t>clinicians</a:t>
            </a:r>
            <a:r>
              <a:rPr lang="en-US" sz="3200" dirty="0" smtClean="0"/>
              <a:t>;</a:t>
            </a:r>
          </a:p>
          <a:p>
            <a:pPr lvl="1"/>
            <a:endParaRPr lang="it-IT" sz="3200" dirty="0" smtClean="0"/>
          </a:p>
          <a:p>
            <a:pPr lvl="1"/>
            <a:r>
              <a:rPr lang="en-US" sz="3200" dirty="0" smtClean="0"/>
              <a:t>proper collection, management and use of </a:t>
            </a:r>
            <a:r>
              <a:rPr lang="en-US" sz="3200" dirty="0" smtClean="0">
                <a:solidFill>
                  <a:srgbClr val="FFFF00"/>
                </a:solidFill>
              </a:rPr>
              <a:t>health data</a:t>
            </a:r>
            <a:r>
              <a:rPr lang="en-US" sz="3200" dirty="0" smtClean="0"/>
              <a:t>.</a:t>
            </a:r>
            <a:endParaRPr lang="it-IT" sz="3200" dirty="0"/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61156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dirty="0" smtClean="0">
                <a:solidFill>
                  <a:srgbClr val="FFC000"/>
                </a:solidFill>
              </a:rPr>
              <a:t>Future challenges</a:t>
            </a:r>
            <a:endParaRPr kumimoji="0" lang="it-IT" sz="440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Struttura predefinita">
  <a:themeElements>
    <a:clrScheme name="Personalizzato 1">
      <a:dk1>
        <a:srgbClr val="000000"/>
      </a:dk1>
      <a:lt1>
        <a:srgbClr val="FFFFFF"/>
      </a:lt1>
      <a:dk2>
        <a:srgbClr val="0000FF"/>
      </a:dk2>
      <a:lt2>
        <a:srgbClr val="FF99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_Struttura predefinita">
  <a:themeElements>
    <a:clrScheme name="1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1" i="1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ruttura predefinit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2303</TotalTime>
  <Words>453</Words>
  <Application>Microsoft Office PowerPoint</Application>
  <PresentationFormat>Presentazione su schermo (4:3)</PresentationFormat>
  <Paragraphs>149</Paragraphs>
  <Slides>22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5</vt:i4>
      </vt:variant>
      <vt:variant>
        <vt:lpstr>Titoli diapositive</vt:lpstr>
      </vt:variant>
      <vt:variant>
        <vt:i4>22</vt:i4>
      </vt:variant>
    </vt:vector>
  </HeadingPairs>
  <TitlesOfParts>
    <vt:vector size="27" baseType="lpstr">
      <vt:lpstr>1_Struttura predefinita</vt:lpstr>
      <vt:lpstr>2_Struttura predefinita</vt:lpstr>
      <vt:lpstr>3_Struttura predefinita</vt:lpstr>
      <vt:lpstr>4_Struttura predefinita</vt:lpstr>
      <vt:lpstr>5_Struttura predefinita</vt:lpstr>
      <vt:lpstr>Diapositiva 1</vt:lpstr>
      <vt:lpstr>Diapositiva 2</vt:lpstr>
      <vt:lpstr>Diapositiva 3</vt:lpstr>
      <vt:lpstr>Diapositiva 4</vt:lpstr>
      <vt:lpstr>National Evaluation Program</vt:lpstr>
      <vt:lpstr>Methods</vt:lpstr>
      <vt:lpstr>Results</vt:lpstr>
      <vt:lpstr>Acute Myocardial Infarction: 30 days mortality Italy 2011</vt:lpstr>
      <vt:lpstr>Volumes of PCI Interventions Italy 2011</vt:lpstr>
      <vt:lpstr>Hip fracture: surgery within 48 hours Italy 2011</vt:lpstr>
      <vt:lpstr>Disclosure of results</vt:lpstr>
      <vt:lpstr>Key Points</vt:lpstr>
      <vt:lpstr>Key Points</vt:lpstr>
      <vt:lpstr>Diapositiva 14</vt:lpstr>
      <vt:lpstr>Diapositiva 15</vt:lpstr>
      <vt:lpstr>Diapositiva 16</vt:lpstr>
      <vt:lpstr>Future challenges</vt:lpstr>
      <vt:lpstr>Future challenges</vt:lpstr>
      <vt:lpstr>Future challenges</vt:lpstr>
      <vt:lpstr>Future challenges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Evaluating health outcomes: the experience of a national evaluation programme</dc:title>
  <cp:lastModifiedBy>Pinnarelli</cp:lastModifiedBy>
  <cp:revision>28</cp:revision>
  <dcterms:modified xsi:type="dcterms:W3CDTF">2012-10-12T13:35:40Z</dcterms:modified>
</cp:coreProperties>
</file>